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Caveat"/>
      <p:regular r:id="rId37"/>
      <p:bold r:id="rId38"/>
    </p:embeddedFont>
    <p:embeddedFont>
      <p:font typeface="Oswald SemiBold"/>
      <p:regular r:id="rId39"/>
      <p:bold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954DB8-8E44-403B-BDD2-44400365545E}">
  <a:tblStyle styleId="{4D954DB8-8E44-403B-BDD2-4440036554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SemiBold-bold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aveat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swald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Cave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clock-cartoon-vector-and-illustration-black-and-white-hand-drawn-sketch-style-isolated-on-white-background/212620637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reamstime.com/stock-illustration-businessman-looking-ahead-hand-over-his-eyes-concentrated-standing-distance-business-vision-perspective-planning-image91593633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reamstime.com/stock-illustration-businessman-looking-ahead-hand-over-his-eyes-concentrated-standing-distance-business-vision-perspective-planning-image91593633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reamstime.com/stock-illustration-businessman-looking-ahead-hand-over-his-eyes-concentrated-standing-distance-business-vision-perspective-planning-image91593633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reamstime.com/stock-illustration-businessman-looking-ahead-hand-over-his-eyes-concentrated-standing-distance-business-vision-perspective-planning-image91593633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ectorstock.com/royalty-free-vector/boxing-battery-character-cartoon-style-vector-19383093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pcaketoons.com/items/its-buy-low-sell-high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thank+you+clipart&amp;rlz=1C5CHFA_enTW922TW922&amp;sxsrf=AOaemvK3udmAEQKvVBdGYVKwI2nUm910HA:1633783565093&amp;source=lnms&amp;tbm=isch&amp;sa=X&amp;sqi=2&amp;ved=2ahUKEwiUvKWIrr3zAhWlm2oFHb9wDaoQ_AUoAXoECAIQAw&amp;biw=1312&amp;bih=695&amp;dpr=2#imgrc=gFWrOp4CwHh0FM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301fc6b2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301fc6b2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Visit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301fc6b2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301fc6b2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of algorithm 3 is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optimization problem by breaking it down into simpler subproblems and utilizing the fact that the optimal solution to the overall problem depends upon the optimal solution to its subproblems”</a:t>
            </a: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Visit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3eb28d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3eb28d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of algorithm 3 is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optimization problem by breaking it down into simpler subproblems and utilizing the fact that the optimal solution to the overall problem depends upon the optimal solution to its subproblems”</a:t>
            </a: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Visit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cd220e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cd220e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619463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619463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of algorithm 3 is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optimization problem by breaking it down into simpler subproblems and utilizing the fact that the optimal solution to the overall problem depends upon the optimal solution to its subproblems”</a:t>
            </a: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Visit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6194633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6194633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of algorithm 3 is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optimization problem by breaking it down into simpler subproblems and utilizing the fact that the optimal solution to the overall problem depends upon the optimal solution to its subproblems”</a:t>
            </a: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Visit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5cd220e4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5cd220e4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61946330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6194633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61946351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61946351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98f9f1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98f9f1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12916e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12916e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https://www.vectorstock.com/royalty-free-vector/boxing-battery-character-cartoon-style-vector-19383093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301fc6b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301fc6b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6eb24f8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6eb24f8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71a21dd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71a21dd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1a21dd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1a21dd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b3eb28da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b3eb28da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0f02f37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0f02f3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eaa961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eaa961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1eaa9612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1eaa9612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b3eb28da4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b3eb28da4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b3eb28da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b3eb28da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2a9bee3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2a9bee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Reference 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cupcaketoons.comIt's Buy Low, Sell High – cupcaketoons.com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5cd220e4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5cd220e4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search?q=thank+you+clipart&amp;rlz=1C5CHFA_enTW922TW922&amp;sxsrf=AOaemvK3udmAEQKvVBdGYVKwI2nUm910HA:1633783565093&amp;source=lnms&amp;tbm=isch&amp;sa=X&amp;sqi=2&amp;ved=2ahUKEwiUvKWIrr3zAhWlm2oFHb9wDaoQ_AUoAXoECAIQAw&amp;biw=1312&amp;bih=695&amp;dpr=2#imgrc=gFWrOp4CwHh0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01fc6b2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301fc6b2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Midnight: Low Price &amp; Low Demand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Evening: High Price &amp; High Demand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Seems to suggest that charge on Midnight and discharge on Evening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301fc6b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301fc6b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Sunday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Low Price &amp; Low Demand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Thursday: High Price &amp; High Demand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Seems to suggest that charge on Sunday, discharge on Thursday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598f9f16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598f9f1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5cd220e4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5cd220e4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301fc6b2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301fc6b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301fc6b2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301fc6b2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jpg"/><Relationship Id="rId5" Type="http://schemas.openxmlformats.org/officeDocument/2006/relationships/image" Target="../media/image30.png"/><Relationship Id="rId6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4343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50375" y="1454238"/>
            <a:ext cx="7443300" cy="1674300"/>
          </a:xfrm>
          <a:prstGeom prst="rect">
            <a:avLst/>
          </a:prstGeom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ENERGY MARKET AND BATTERY OPTIMISATION</a:t>
            </a:r>
            <a:r>
              <a:rPr b="1" lang="en" sz="3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3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58825" y="2999275"/>
            <a:ext cx="18264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Industry Project</a:t>
            </a:r>
            <a:endParaRPr sz="1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25" y="1312800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1362675"/>
            <a:ext cx="9144000" cy="6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4146875" y="298425"/>
            <a:ext cx="850200" cy="85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911" y="298425"/>
            <a:ext cx="850217" cy="85020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041375" y="3717050"/>
            <a:ext cx="5061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Group 15: Wimpy Kids</a:t>
            </a:r>
            <a:endParaRPr sz="19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Hester, Kennedy, Chieh-Yu, Sean, Rui Wang</a:t>
            </a:r>
            <a:endParaRPr sz="19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ALGORITHM 2 : TIME OF DAY CHARGE/DISCHARGE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4400"/>
            <a:ext cx="8520601" cy="365718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553950" y="2165100"/>
            <a:ext cx="32004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Revenue :            </a:t>
            </a:r>
            <a:r>
              <a:rPr lang="en" sz="1700">
                <a:latin typeface="Oswald"/>
                <a:ea typeface="Oswald"/>
                <a:cs typeface="Oswald"/>
                <a:sym typeface="Oswald"/>
              </a:rPr>
              <a:t>AUD$ 44,471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swald"/>
                <a:ea typeface="Oswald"/>
                <a:cs typeface="Oswald"/>
                <a:sym typeface="Oswald"/>
              </a:rPr>
              <a:t>*For 17 -18th July 2020</a:t>
            </a:r>
            <a:endParaRPr sz="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ALGORITHM 3 : LOOK AHEAD CHARGE/DISCHARGE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4400"/>
            <a:ext cx="8522208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5553950" y="2165100"/>
            <a:ext cx="32004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Revenue :            </a:t>
            </a:r>
            <a:r>
              <a:rPr lang="en" sz="1700">
                <a:latin typeface="Oswald"/>
                <a:ea typeface="Oswald"/>
                <a:cs typeface="Oswald"/>
                <a:sym typeface="Oswald"/>
              </a:rPr>
              <a:t>AUD$ 49,239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swald"/>
                <a:ea typeface="Oswald"/>
                <a:cs typeface="Oswald"/>
                <a:sym typeface="Oswald"/>
              </a:rPr>
              <a:t>*For 17 -18th July 2020</a:t>
            </a:r>
            <a:endParaRPr sz="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ALGORITHM 3 : LOOK AHEAD CHARGE/DISCHARGE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226025" y="250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{4D954DB8-8E44-403B-BDD2-44400365545E}</a:tableStyleId>
              </a:tblPr>
              <a:tblGrid>
                <a:gridCol w="830600"/>
                <a:gridCol w="830650"/>
                <a:gridCol w="830625"/>
                <a:gridCol w="830600"/>
                <a:gridCol w="852050"/>
                <a:gridCol w="819875"/>
                <a:gridCol w="852050"/>
                <a:gridCol w="830675"/>
                <a:gridCol w="873450"/>
                <a:gridCol w="9699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1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2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3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4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5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6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7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8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9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10</a:t>
                      </a:r>
                      <a:endParaRPr sz="16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24"/>
          <p:cNvSpPr txBox="1"/>
          <p:nvPr/>
        </p:nvSpPr>
        <p:spPr>
          <a:xfrm>
            <a:off x="311750" y="981877"/>
            <a:ext cx="63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 1: Sort the look ahead prices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311750" y="14894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 2: Determine the position of the current price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17650" y="3313100"/>
            <a:ext cx="1511100" cy="97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176500" y="3313100"/>
            <a:ext cx="1569900" cy="9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5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640425" y="3541100"/>
            <a:ext cx="98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Charge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7176500" y="3541100"/>
            <a:ext cx="1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Discharge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2916575" y="3354200"/>
            <a:ext cx="2972100" cy="897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3811113" y="3541100"/>
            <a:ext cx="16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Do Nothing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902750" y="4401975"/>
            <a:ext cx="21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25th Percentile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775425" y="4401975"/>
            <a:ext cx="253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75th Percentile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>
            <a:off x="1872513" y="2509850"/>
            <a:ext cx="0" cy="188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6911238" y="2509850"/>
            <a:ext cx="0" cy="188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COMPARING ALGORITHMS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2495100" y="3325800"/>
            <a:ext cx="4177800" cy="4119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2495100" y="2637500"/>
            <a:ext cx="3540300" cy="4119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2495100" y="1949200"/>
            <a:ext cx="2088900" cy="4119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1267800" y="1947400"/>
            <a:ext cx="66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ALGORITHM 1  		    			 AUD$ 23,475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267800" y="2635700"/>
            <a:ext cx="66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ALGORITHM 2		   				   		    AUD$ 44,471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1267800" y="3324000"/>
            <a:ext cx="660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ALGORITHM 3		   </a:t>
            </a:r>
            <a:r>
              <a:rPr lang="en" sz="1500">
                <a:solidFill>
                  <a:srgbClr val="FFFFFF"/>
                </a:solidFill>
                <a:highlight>
                  <a:srgbClr val="9E9E9E"/>
                </a:highlight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			                       	       AUD$ 49,239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418900" y="3663300"/>
            <a:ext cx="660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** For 17 - 18th July 2020 </a:t>
            </a:r>
            <a:endParaRPr sz="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IMPROVEMENTS MADE TO ALGORITHM 3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311700" y="1264450"/>
            <a:ext cx="771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AutoNum type="arabicPerio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Use brute-force approach to determine the parameters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AutoNum type="arabicPerio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Compare current price against mean of lookahead prices in addition to percentile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AutoNum type="arabicPeriod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Discharge during idle periods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775" y="2435750"/>
            <a:ext cx="3613224" cy="270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MAIN IMPROVEMENT: DISCHARGE WHEN IDLE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8" y="833850"/>
            <a:ext cx="9065424" cy="22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7704500" y="1564575"/>
            <a:ext cx="728700" cy="615600"/>
          </a:xfrm>
          <a:prstGeom prst="rect">
            <a:avLst/>
          </a:prstGeom>
          <a:noFill/>
          <a:ln cap="flat" cmpd="sng" w="19050">
            <a:solidFill>
              <a:srgbClr val="00C5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3729025" y="1564575"/>
            <a:ext cx="653700" cy="6156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8490300" y="1564575"/>
            <a:ext cx="653700" cy="6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135750" y="3482600"/>
            <a:ext cx="887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Step 1: Find idle periods that lies between charges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691525" y="2180175"/>
            <a:ext cx="653700" cy="954300"/>
          </a:xfrm>
          <a:prstGeom prst="ellipse">
            <a:avLst/>
          </a:prstGeom>
          <a:noFill/>
          <a:ln cap="flat" cmpd="sng" w="19050">
            <a:solidFill>
              <a:srgbClr val="FAA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135750" y="4052000"/>
            <a:ext cx="799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Step 2: Find out if the prices are enough to make a profit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SECOND HALF DAY ON 2018-01-18 WITHOUT IMPROVEMENT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625"/>
            <a:ext cx="5875152" cy="43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5875150" y="2181750"/>
            <a:ext cx="319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REVENUE: 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$ 4.67 MILLION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2143125" y="2368150"/>
            <a:ext cx="3375300" cy="67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4982775" y="942975"/>
            <a:ext cx="514500" cy="1238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7750" y="3382900"/>
            <a:ext cx="1484550" cy="1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SECOND HALF DAY ON 2018-01-18 WITH IMPROVEMENT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5765075" y="833850"/>
            <a:ext cx="319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REVENUE: 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$ 4.84 MILLION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625"/>
            <a:ext cx="5765001" cy="436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2100275" y="2378875"/>
            <a:ext cx="3664800" cy="69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2100275" y="1821650"/>
            <a:ext cx="3664800" cy="364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5731325" y="1882600"/>
            <a:ext cx="325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ADDITIONAL REVENUE OF: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$ 156,425</a:t>
            </a:r>
            <a:endParaRPr sz="2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150" y="3412750"/>
            <a:ext cx="1608875" cy="1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REVENUE COMPARISON FOR THE WHOLE DATASET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3" name="Google Shape;253;p30"/>
          <p:cNvGraphicFramePr/>
          <p:nvPr/>
        </p:nvGraphicFramePr>
        <p:xfrm>
          <a:off x="754275" y="113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{4D954DB8-8E44-403B-BDD2-44400365545E}</a:tableStyleId>
              </a:tblPr>
              <a:tblGrid>
                <a:gridCol w="2545150"/>
                <a:gridCol w="2545150"/>
                <a:gridCol w="2545150"/>
              </a:tblGrid>
              <a:tr h="59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Algorithm 1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$ 33,109,325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$ 25,044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.48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/ day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Algorithm 2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$ 57,930,542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$ 43,820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.69</a:t>
                      </a: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/ day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Algorithm 3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$ 118,104,744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$ 89,336.52 / day</a:t>
                      </a:r>
                      <a:endParaRPr sz="2200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1746300" y="3655450"/>
            <a:ext cx="565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**</a:t>
            </a:r>
            <a:r>
              <a:rPr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AN INCREASE OF</a:t>
            </a:r>
            <a:r>
              <a:rPr lang="en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$3 MILLION </a:t>
            </a:r>
            <a:r>
              <a:rPr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**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55" name="Google Shape;255;p30"/>
          <p:cNvGraphicFramePr/>
          <p:nvPr/>
        </p:nvGraphicFramePr>
        <p:xfrm>
          <a:off x="754275" y="292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{4D954DB8-8E44-403B-BDD2-44400365545E}</a:tableStyleId>
              </a:tblPr>
              <a:tblGrid>
                <a:gridCol w="2545150"/>
                <a:gridCol w="2545150"/>
                <a:gridCol w="2545150"/>
              </a:tblGrid>
              <a:tr h="59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00C504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Our Algorithm</a:t>
                      </a:r>
                      <a:endParaRPr sz="2200">
                        <a:solidFill>
                          <a:srgbClr val="00C504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00C504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$ 121,122,068</a:t>
                      </a:r>
                      <a:endParaRPr sz="2200">
                        <a:solidFill>
                          <a:srgbClr val="00C504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00C504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$ 91,618.88 / day</a:t>
                      </a:r>
                      <a:endParaRPr sz="2200">
                        <a:solidFill>
                          <a:srgbClr val="00C504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30"/>
          <p:cNvSpPr txBox="1"/>
          <p:nvPr/>
        </p:nvSpPr>
        <p:spPr>
          <a:xfrm>
            <a:off x="2261550" y="4212675"/>
            <a:ext cx="462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** </a:t>
            </a:r>
            <a:r>
              <a:rPr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$2,300 MORE PER DAY</a:t>
            </a:r>
            <a:r>
              <a:rPr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**</a:t>
            </a:r>
            <a:endParaRPr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4343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ctrTitle"/>
          </p:nvPr>
        </p:nvSpPr>
        <p:spPr>
          <a:xfrm>
            <a:off x="155425" y="1383800"/>
            <a:ext cx="8520600" cy="2002800"/>
          </a:xfrm>
          <a:prstGeom prst="rect">
            <a:avLst/>
          </a:prstGeom>
        </p:spPr>
        <p:txBody>
          <a:bodyPr anchorCtr="0" anchor="b" bIns="274300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MAXIMISING REVENUES WITHOUT FUTURE PRICE VISIBILITY</a:t>
            </a:r>
            <a:r>
              <a:rPr b="1" lang="en" sz="4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4100"/>
          </a:p>
        </p:txBody>
      </p:sp>
      <p:sp>
        <p:nvSpPr>
          <p:cNvPr id="262" name="Google Shape;262;p31"/>
          <p:cNvSpPr txBox="1"/>
          <p:nvPr>
            <p:ph idx="1" type="subTitle"/>
          </p:nvPr>
        </p:nvSpPr>
        <p:spPr>
          <a:xfrm>
            <a:off x="213975" y="3122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Bonus</a:t>
            </a:r>
            <a:r>
              <a:rPr lang="en" sz="2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Task</a:t>
            </a:r>
            <a:endParaRPr sz="2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0" y="1546700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0" y="1615575"/>
            <a:ext cx="9144000" cy="6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3888925" y="3723700"/>
            <a:ext cx="1170600" cy="1170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4169125" y="3725274"/>
            <a:ext cx="610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>
                <a:latin typeface="Oswald SemiBold"/>
                <a:ea typeface="Oswald SemiBold"/>
                <a:cs typeface="Oswald SemiBold"/>
                <a:sym typeface="Oswald SemiBold"/>
              </a:rPr>
              <a:t>$</a:t>
            </a:r>
            <a:endParaRPr sz="71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7756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2081" r="2444" t="0"/>
          <a:stretch/>
        </p:blipFill>
        <p:spPr>
          <a:xfrm>
            <a:off x="0" y="2862263"/>
            <a:ext cx="2428801" cy="23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CONCEPT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375" y="1004200"/>
            <a:ext cx="6340746" cy="102171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215000" y="2025900"/>
            <a:ext cx="2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National Electricity Market (NEM)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1" name="Google Shape;71;p14"/>
          <p:cNvCxnSpPr>
            <a:endCxn id="69" idx="1"/>
          </p:cNvCxnSpPr>
          <p:nvPr/>
        </p:nvCxnSpPr>
        <p:spPr>
          <a:xfrm rot="-5400000">
            <a:off x="466875" y="1653056"/>
            <a:ext cx="1357500" cy="1081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>
            <a:endCxn id="69" idx="3"/>
          </p:cNvCxnSpPr>
          <p:nvPr/>
        </p:nvCxnSpPr>
        <p:spPr>
          <a:xfrm flipH="1" rot="10800000">
            <a:off x="1579221" y="1515056"/>
            <a:ext cx="6447900" cy="2871900"/>
          </a:xfrm>
          <a:prstGeom prst="curvedConnector3">
            <a:avLst>
              <a:gd fmla="val 1036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0" l="0" r="-4799" t="0"/>
          <a:stretch/>
        </p:blipFill>
        <p:spPr>
          <a:xfrm>
            <a:off x="2676800" y="2375100"/>
            <a:ext cx="1829300" cy="17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541000" y="2907925"/>
            <a:ext cx="4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Spot Price every 30 minutes Interval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4"/>
          <p:cNvSpPr/>
          <p:nvPr/>
        </p:nvSpPr>
        <p:spPr>
          <a:xfrm rot="5400000">
            <a:off x="4396050" y="3029725"/>
            <a:ext cx="195300" cy="1566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WHY NOT LINEAR REGRESSION?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75" y="981675"/>
            <a:ext cx="4675375" cy="40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SPOT PRICE PREDICTION (VECTOR AUTOREGRESSION)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 txBox="1"/>
          <p:nvPr/>
        </p:nvSpPr>
        <p:spPr>
          <a:xfrm>
            <a:off x="311750" y="1016375"/>
            <a:ext cx="85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Step 1: Check the causality between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Trading Total Intermittent Generation,Demand and Spot Price</a:t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311750" y="2431725"/>
            <a:ext cx="86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Step 2: Fit model and select order of model.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63" y="1525813"/>
            <a:ext cx="8296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75" y="2978663"/>
            <a:ext cx="37528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967450" y="3760367"/>
            <a:ext cx="3375300" cy="24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SPOT PRICE PREDICTION (VECTOR AUTOREGRESSION)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311700" y="953525"/>
            <a:ext cx="86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Step 3: Fit VAR model with selected order and do the prediction.(10 values in example)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600" y="1353713"/>
            <a:ext cx="8572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013" y="1402025"/>
            <a:ext cx="21240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2850150" y="4244550"/>
            <a:ext cx="272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How’s our prediction?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946525" y="3561000"/>
            <a:ext cx="10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Prediction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4833377" y="3626950"/>
            <a:ext cx="12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True Price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0" y="655000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SPOT PRICE PREDICTION (VECTOR AUTOREGRESSION)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11700" y="953525"/>
            <a:ext cx="86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Step 4: Evaluate the forecasts by using MSE (2021/7/1 ~ 2021/8/11)</a:t>
            </a:r>
            <a:endParaRPr sz="1600"/>
          </a:p>
        </p:txBody>
      </p:sp>
      <p:sp>
        <p:nvSpPr>
          <p:cNvPr id="308" name="Google Shape;308;p35"/>
          <p:cNvSpPr txBox="1"/>
          <p:nvPr/>
        </p:nvSpPr>
        <p:spPr>
          <a:xfrm>
            <a:off x="3691350" y="2447575"/>
            <a:ext cx="176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MSE=10485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311700" y="3202300"/>
            <a:ext cx="8637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causes such large MSE?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order of the model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-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frequency of the Time series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Lack of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information in Training features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5676450" y="1840700"/>
            <a:ext cx="176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4725" y="1461838"/>
            <a:ext cx="3354554" cy="9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0" y="711950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IMPLEMENTATION: ARCHITECTURE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450" y="916500"/>
            <a:ext cx="6501723" cy="41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/>
          <p:nvPr/>
        </p:nvSpPr>
        <p:spPr>
          <a:xfrm>
            <a:off x="2448025" y="833850"/>
            <a:ext cx="3929100" cy="13440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6417375" y="946350"/>
            <a:ext cx="2113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Only authorised users can access certain services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/>
          <p:nvPr/>
        </p:nvSpPr>
        <p:spPr>
          <a:xfrm>
            <a:off x="0" y="702000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311700" y="723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IMPLEMENTATION: TEAM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0" y="70328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3">
            <a:alphaModFix/>
          </a:blip>
          <a:srcRect b="5222" l="0" r="0" t="0"/>
          <a:stretch/>
        </p:blipFill>
        <p:spPr>
          <a:xfrm>
            <a:off x="4431150" y="568725"/>
            <a:ext cx="4011126" cy="191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21" y="829800"/>
            <a:ext cx="4105429" cy="16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325" y="2485775"/>
            <a:ext cx="2601825" cy="26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 rotWithShape="1">
          <a:blip r:embed="rId6">
            <a:alphaModFix/>
          </a:blip>
          <a:srcRect b="6655" l="0" r="0" t="0"/>
          <a:stretch/>
        </p:blipFill>
        <p:spPr>
          <a:xfrm>
            <a:off x="4431150" y="2485200"/>
            <a:ext cx="2540675" cy="25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0" y="702000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>
            <p:ph type="title"/>
          </p:nvPr>
        </p:nvSpPr>
        <p:spPr>
          <a:xfrm>
            <a:off x="311700" y="723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BUSINESS INSIGHT: LIMITATIONS &amp; IMPROVEMENTS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0" y="70328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3">
            <a:alphaModFix/>
          </a:blip>
          <a:srcRect b="-1370" l="0" r="0" t="1370"/>
          <a:stretch/>
        </p:blipFill>
        <p:spPr>
          <a:xfrm>
            <a:off x="3400363" y="1268395"/>
            <a:ext cx="3042326" cy="235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5" y="1307112"/>
            <a:ext cx="3176375" cy="22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5">
            <a:alphaModFix/>
          </a:blip>
          <a:srcRect b="0" l="0" r="64995" t="0"/>
          <a:stretch/>
        </p:blipFill>
        <p:spPr>
          <a:xfrm>
            <a:off x="6631975" y="1135250"/>
            <a:ext cx="2244175" cy="24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/>
          <p:nvPr/>
        </p:nvSpPr>
        <p:spPr>
          <a:xfrm>
            <a:off x="432250" y="3789925"/>
            <a:ext cx="2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Non-linear Battery Efficiency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3742475" y="3709300"/>
            <a:ext cx="2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 Future Price Visibility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6856888" y="3677150"/>
            <a:ext cx="2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Add External Dataset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/>
          <p:nvPr/>
        </p:nvSpPr>
        <p:spPr>
          <a:xfrm>
            <a:off x="0" y="702000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311700" y="723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BUSINESS INSIGHT: TIMELINE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0" y="70328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" y="1420888"/>
            <a:ext cx="5149850" cy="2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5509450" y="1420900"/>
            <a:ext cx="220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Commercially Viable Product  :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5830800" y="2319500"/>
            <a:ext cx="851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100">
                <a:latin typeface="Oswald"/>
                <a:ea typeface="Oswald"/>
                <a:cs typeface="Oswald"/>
                <a:sym typeface="Oswald"/>
              </a:rPr>
              <a:t>6</a:t>
            </a:r>
            <a:endParaRPr sz="9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6630600" y="3083925"/>
            <a:ext cx="22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swald"/>
                <a:ea typeface="Oswald"/>
                <a:cs typeface="Oswald"/>
                <a:sym typeface="Oswald"/>
              </a:rPr>
              <a:t>months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/>
          <p:nvPr/>
        </p:nvSpPr>
        <p:spPr>
          <a:xfrm>
            <a:off x="0" y="7756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BUSINESS INSIGHT: </a:t>
            </a: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FINANCIAL ESTIMATE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40"/>
          <p:cNvCxnSpPr/>
          <p:nvPr/>
        </p:nvCxnSpPr>
        <p:spPr>
          <a:xfrm rot="10800000">
            <a:off x="800825" y="945425"/>
            <a:ext cx="0" cy="37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0"/>
          <p:cNvCxnSpPr/>
          <p:nvPr/>
        </p:nvCxnSpPr>
        <p:spPr>
          <a:xfrm>
            <a:off x="808875" y="4689850"/>
            <a:ext cx="82521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0"/>
          <p:cNvSpPr txBox="1"/>
          <p:nvPr/>
        </p:nvSpPr>
        <p:spPr>
          <a:xfrm>
            <a:off x="125900" y="2371650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AUD ($)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1154425" y="1268950"/>
            <a:ext cx="506100" cy="3420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 txBox="1"/>
          <p:nvPr/>
        </p:nvSpPr>
        <p:spPr>
          <a:xfrm>
            <a:off x="1025900" y="4743300"/>
            <a:ext cx="9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Revenue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865200" y="900900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33, 400, 891. 17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3552675" y="4472950"/>
            <a:ext cx="506100" cy="216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3079125" y="4738150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Cost of Server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3410813" y="402442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1, 784. 51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4528725" y="4286400"/>
            <a:ext cx="506100" cy="400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 txBox="1"/>
          <p:nvPr/>
        </p:nvSpPr>
        <p:spPr>
          <a:xfrm>
            <a:off x="4357275" y="3792900"/>
            <a:ext cx="8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341, 832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4316325" y="4743300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Cost of Hiring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7027850" y="1861475"/>
            <a:ext cx="506100" cy="28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6471200" y="4743300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Operating Income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6626150" y="14612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33, 097, 274.66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660525" y="2648925"/>
            <a:ext cx="1534800" cy="8832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5206278" y="2547125"/>
            <a:ext cx="1619400" cy="1155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 txBox="1"/>
          <p:nvPr/>
        </p:nvSpPr>
        <p:spPr>
          <a:xfrm>
            <a:off x="2587225" y="965275"/>
            <a:ext cx="111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Revenue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82" name="Google Shape;382;p40"/>
          <p:cNvCxnSpPr/>
          <p:nvPr/>
        </p:nvCxnSpPr>
        <p:spPr>
          <a:xfrm>
            <a:off x="2587225" y="1403550"/>
            <a:ext cx="93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0"/>
          <p:cNvSpPr txBox="1"/>
          <p:nvPr/>
        </p:nvSpPr>
        <p:spPr>
          <a:xfrm>
            <a:off x="2633275" y="1489075"/>
            <a:ext cx="64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Cost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599363" y="1210650"/>
            <a:ext cx="540000" cy="385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2129850" y="833850"/>
            <a:ext cx="3021600" cy="1228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 txBox="1"/>
          <p:nvPr/>
        </p:nvSpPr>
        <p:spPr>
          <a:xfrm>
            <a:off x="4211613" y="1172688"/>
            <a:ext cx="9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99.4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773" y="833842"/>
            <a:ext cx="1485349" cy="140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/>
          <p:nvPr/>
        </p:nvSpPr>
        <p:spPr>
          <a:xfrm>
            <a:off x="0" y="711950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CONCLUSION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311700" y="3754925"/>
            <a:ext cx="67071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Business Context: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Financially feasible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Helps gain around </a:t>
            </a:r>
            <a:r>
              <a:rPr b="1" lang="en" sz="1700">
                <a:solidFill>
                  <a:schemeClr val="dk1"/>
                </a:solidFill>
                <a:highlight>
                  <a:srgbClr val="FFE599"/>
                </a:highlight>
                <a:latin typeface="Oswald"/>
                <a:ea typeface="Oswald"/>
                <a:cs typeface="Oswald"/>
                <a:sym typeface="Oswald"/>
              </a:rPr>
              <a:t>33 million dollars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 </a:t>
            </a:r>
            <a:r>
              <a:rPr b="1"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annual operating income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311700" y="2202725"/>
            <a:ext cx="70344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Bonus 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Task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Utilized </a:t>
            </a:r>
            <a:r>
              <a:rPr b="1" lang="en" sz="1700">
                <a:solidFill>
                  <a:schemeClr val="dk1"/>
                </a:solidFill>
                <a:highlight>
                  <a:srgbClr val="FFE599"/>
                </a:highlight>
                <a:latin typeface="Oswald"/>
                <a:ea typeface="Oswald"/>
                <a:cs typeface="Oswald"/>
                <a:sym typeface="Oswald"/>
              </a:rPr>
              <a:t>Vector AutoRegression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to predict future prices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prediction shows large mean square error. 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change the order of the model to improve prediction accuracy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7" name="Google Shape;397;p41"/>
          <p:cNvSpPr txBox="1"/>
          <p:nvPr>
            <p:ph idx="1" type="body"/>
          </p:nvPr>
        </p:nvSpPr>
        <p:spPr>
          <a:xfrm>
            <a:off x="311700" y="901150"/>
            <a:ext cx="67071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Mandatory Task: 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Utilized </a:t>
            </a:r>
            <a:r>
              <a:rPr b="1"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future price visibility</a:t>
            </a:r>
            <a:endParaRPr b="1"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Char char="-"/>
            </a:pP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Gained a revenue of </a:t>
            </a:r>
            <a:r>
              <a:rPr b="1" lang="en" sz="1700">
                <a:solidFill>
                  <a:schemeClr val="dk1"/>
                </a:solidFill>
                <a:highlight>
                  <a:srgbClr val="FFE599"/>
                </a:highlight>
                <a:latin typeface="Oswald"/>
                <a:ea typeface="Oswald"/>
                <a:cs typeface="Oswald"/>
                <a:sym typeface="Oswald"/>
              </a:rPr>
              <a:t>121.1 million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dollars</a:t>
            </a:r>
            <a:endParaRPr b="1"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0" y="738550"/>
            <a:ext cx="9144000" cy="44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8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OBJECTIVE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8967" l="8140" r="10539" t="10961"/>
          <a:stretch/>
        </p:blipFill>
        <p:spPr>
          <a:xfrm>
            <a:off x="1907800" y="1174550"/>
            <a:ext cx="5328400" cy="36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0" y="711750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681600" y="4484725"/>
            <a:ext cx="213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"/>
                <a:ea typeface="Caveat"/>
                <a:cs typeface="Caveat"/>
                <a:sym typeface="Caveat"/>
              </a:rPr>
              <a:t>It’s simple…...isn’t it?</a:t>
            </a:r>
            <a:endParaRPr sz="19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4343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type="ctrTitle"/>
          </p:nvPr>
        </p:nvSpPr>
        <p:spPr>
          <a:xfrm>
            <a:off x="159300" y="1986450"/>
            <a:ext cx="8520600" cy="1170600"/>
          </a:xfrm>
          <a:prstGeom prst="rect">
            <a:avLst/>
          </a:prstGeom>
        </p:spPr>
        <p:txBody>
          <a:bodyPr anchorCtr="0" anchor="b" bIns="274300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THANK YOU</a:t>
            </a:r>
            <a:endParaRPr sz="4100"/>
          </a:p>
        </p:txBody>
      </p:sp>
      <p:sp>
        <p:nvSpPr>
          <p:cNvPr id="403" name="Google Shape;403;p42"/>
          <p:cNvSpPr/>
          <p:nvPr/>
        </p:nvSpPr>
        <p:spPr>
          <a:xfrm>
            <a:off x="0" y="1495200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0" y="1564075"/>
            <a:ext cx="9144000" cy="6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0" y="3517025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2"/>
          <p:cNvSpPr/>
          <p:nvPr/>
        </p:nvSpPr>
        <p:spPr>
          <a:xfrm>
            <a:off x="0" y="3585900"/>
            <a:ext cx="9144000" cy="6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25" y="1853765"/>
            <a:ext cx="1943226" cy="1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202" y="1695350"/>
            <a:ext cx="1890523" cy="18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HOURLY ANALYSIS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1668" l="2278" r="8002" t="2463"/>
          <a:stretch/>
        </p:blipFill>
        <p:spPr>
          <a:xfrm>
            <a:off x="336512" y="1525375"/>
            <a:ext cx="3898976" cy="30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-1319" l="6637" r="6819" t="1319"/>
          <a:stretch/>
        </p:blipFill>
        <p:spPr>
          <a:xfrm>
            <a:off x="4901928" y="1456763"/>
            <a:ext cx="3895344" cy="31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900025" y="1056575"/>
            <a:ext cx="14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swald SemiBold"/>
                <a:ea typeface="Oswald SemiBold"/>
                <a:cs typeface="Oswald SemiBold"/>
                <a:sym typeface="Oswald SemiBold"/>
              </a:rPr>
              <a:t>Price v.s Hour</a:t>
            </a:r>
            <a:endParaRPr sz="15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414300" y="1056575"/>
            <a:ext cx="147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swald SemiBold"/>
                <a:ea typeface="Oswald SemiBold"/>
                <a:cs typeface="Oswald SemiBold"/>
                <a:sym typeface="Oswald SemiBold"/>
              </a:rPr>
              <a:t>Demand</a:t>
            </a:r>
            <a:r>
              <a:rPr lang="en" sz="1500">
                <a:latin typeface="Oswald SemiBold"/>
                <a:ea typeface="Oswald SemiBold"/>
                <a:cs typeface="Oswald SemiBold"/>
                <a:sym typeface="Oswald SemiBold"/>
              </a:rPr>
              <a:t> v.s Hour</a:t>
            </a:r>
            <a:endParaRPr sz="15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786"/>
              <a:buNone/>
            </a:pPr>
            <a:r>
              <a:rPr lang="en" sz="262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DAILY</a:t>
            </a:r>
            <a:r>
              <a:rPr lang="en" sz="262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ANALYSIS</a:t>
            </a:r>
            <a:endParaRPr sz="2620"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052425" y="1056575"/>
            <a:ext cx="14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swald SemiBold"/>
                <a:ea typeface="Oswald SemiBold"/>
                <a:cs typeface="Oswald SemiBold"/>
                <a:sym typeface="Oswald SemiBold"/>
              </a:rPr>
              <a:t>Price v.s Day</a:t>
            </a:r>
            <a:endParaRPr sz="15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261900" y="1056575"/>
            <a:ext cx="14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swald SemiBold"/>
                <a:ea typeface="Oswald SemiBold"/>
                <a:cs typeface="Oswald SemiBold"/>
                <a:sym typeface="Oswald SemiBold"/>
              </a:rPr>
              <a:t>Demand v.s Day</a:t>
            </a:r>
            <a:endParaRPr sz="15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0" y="1414688"/>
            <a:ext cx="4535555" cy="32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012" y="1452523"/>
            <a:ext cx="4129439" cy="308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1984"/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SEASONAL ANALYSIS</a:t>
            </a:r>
            <a:endParaRPr sz="262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786"/>
              <a:buNone/>
            </a:pPr>
            <a:r>
              <a:t/>
            </a:r>
            <a:endParaRPr sz="2620"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2135" r="9610" t="5695"/>
          <a:stretch/>
        </p:blipFill>
        <p:spPr>
          <a:xfrm>
            <a:off x="5799425" y="2846725"/>
            <a:ext cx="3303501" cy="2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6960200" y="1527650"/>
            <a:ext cx="1953000" cy="446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Operational Demand</a:t>
            </a:r>
            <a:endParaRPr sz="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64100" y="3668650"/>
            <a:ext cx="1153500" cy="44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Spot Prices</a:t>
            </a:r>
            <a:endParaRPr sz="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123" l="0" r="9706" t="4945"/>
          <a:stretch/>
        </p:blipFill>
        <p:spPr>
          <a:xfrm>
            <a:off x="3950075" y="775625"/>
            <a:ext cx="2752426" cy="217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0" l="2034" r="8719" t="5846"/>
          <a:stretch/>
        </p:blipFill>
        <p:spPr>
          <a:xfrm>
            <a:off x="1578750" y="2861275"/>
            <a:ext cx="3303501" cy="22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b="2553" l="1863" r="8953" t="5263"/>
          <a:stretch/>
        </p:blipFill>
        <p:spPr>
          <a:xfrm>
            <a:off x="56750" y="833850"/>
            <a:ext cx="2752426" cy="21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1984"/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OUR ASSUMPTION</a:t>
            </a:r>
            <a:endParaRPr sz="262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7786"/>
              <a:buNone/>
            </a:pPr>
            <a:r>
              <a:t/>
            </a:r>
            <a:endParaRPr sz="2620"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2276" l="771" r="346" t="0"/>
          <a:stretch/>
        </p:blipFill>
        <p:spPr>
          <a:xfrm>
            <a:off x="220800" y="1177650"/>
            <a:ext cx="8740849" cy="30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9"/>
          <p:cNvCxnSpPr/>
          <p:nvPr/>
        </p:nvCxnSpPr>
        <p:spPr>
          <a:xfrm flipH="1" rot="10800000">
            <a:off x="1041700" y="3235525"/>
            <a:ext cx="592200" cy="12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9"/>
          <p:cNvSpPr txBox="1"/>
          <p:nvPr/>
        </p:nvSpPr>
        <p:spPr>
          <a:xfrm>
            <a:off x="220800" y="4469125"/>
            <a:ext cx="228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Negative</a:t>
            </a:r>
            <a:r>
              <a:rPr lang="en" sz="170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en" sz="17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Trading Price</a:t>
            </a:r>
            <a:endParaRPr sz="1700"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 rot="10800000">
            <a:off x="5416525" y="3190475"/>
            <a:ext cx="981900" cy="12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 txBox="1"/>
          <p:nvPr/>
        </p:nvSpPr>
        <p:spPr>
          <a:xfrm>
            <a:off x="5416525" y="4402475"/>
            <a:ext cx="246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Negative</a:t>
            </a:r>
            <a:r>
              <a:rPr lang="en" sz="170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en" sz="1700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Power Generated</a:t>
            </a:r>
            <a:endParaRPr sz="1700"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4343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155425" y="1383800"/>
            <a:ext cx="8520600" cy="2002800"/>
          </a:xfrm>
          <a:prstGeom prst="rect">
            <a:avLst/>
          </a:prstGeom>
        </p:spPr>
        <p:txBody>
          <a:bodyPr anchorCtr="0" anchor="b" bIns="274300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MAXIMISING REVENUES ASSUMING PERFECT FUTURE PRICE VISIBILITY</a:t>
            </a:r>
            <a:r>
              <a:rPr b="1" lang="en" sz="4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4100"/>
          </a:p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213975" y="3122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Mandatory Task</a:t>
            </a:r>
            <a:endParaRPr sz="2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0" y="1546700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0" y="1615575"/>
            <a:ext cx="9144000" cy="6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888925" y="3723700"/>
            <a:ext cx="1170600" cy="11706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4169125" y="3725274"/>
            <a:ext cx="610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>
                <a:latin typeface="Oswald SemiBold"/>
                <a:ea typeface="Oswald SemiBold"/>
                <a:cs typeface="Oswald SemiBold"/>
                <a:sym typeface="Oswald SemiBold"/>
              </a:rPr>
              <a:t>$</a:t>
            </a:r>
            <a:endParaRPr sz="71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0" y="713225"/>
            <a:ext cx="9144000" cy="44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822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ALGORITHM 1 : FIXED CHARGE/DISCHARGE LEVELS</a:t>
            </a:r>
            <a:endParaRPr>
              <a:solidFill>
                <a:srgbClr val="FFFF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0" y="713232"/>
            <a:ext cx="9144000" cy="6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5975"/>
            <a:ext cx="8520601" cy="36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5553950" y="2165100"/>
            <a:ext cx="32004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Revenue :            </a:t>
            </a:r>
            <a:r>
              <a:rPr lang="en" sz="1700">
                <a:latin typeface="Oswald"/>
                <a:ea typeface="Oswald"/>
                <a:cs typeface="Oswald"/>
                <a:sym typeface="Oswald"/>
              </a:rPr>
              <a:t>AUD$ 23,475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swald"/>
                <a:ea typeface="Oswald"/>
                <a:cs typeface="Oswald"/>
                <a:sym typeface="Oswald"/>
              </a:rPr>
              <a:t>*For 17 -18th July 2020</a:t>
            </a:r>
            <a:endParaRPr sz="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